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6"/>
    <p:restoredTop sz="95055"/>
  </p:normalViewPr>
  <p:slideViewPr>
    <p:cSldViewPr snapToGrid="0" snapToObjects="1">
      <p:cViewPr varScale="1">
        <p:scale>
          <a:sx n="75" d="100"/>
          <a:sy n="75" d="100"/>
        </p:scale>
        <p:origin x="50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1E4EBA-1404-3A49-AE66-BEC9159395FB}" type="doc">
      <dgm:prSet loTypeId="urn:microsoft.com/office/officeart/2005/8/layout/pyramid2" loCatId="" qsTypeId="urn:microsoft.com/office/officeart/2005/8/quickstyle/simple1" qsCatId="simple" csTypeId="urn:microsoft.com/office/officeart/2005/8/colors/accent1_2" csCatId="accent1" phldr="1"/>
      <dgm:spPr/>
    </dgm:pt>
    <dgm:pt modelId="{BC44EF37-2475-AD4F-AC16-E3F35ADE3CA6}">
      <dgm:prSet phldrT="[Texto]"/>
      <dgm:spPr/>
      <dgm:t>
        <a:bodyPr/>
        <a:lstStyle/>
        <a:p>
          <a:r>
            <a:rPr lang="es-MX" dirty="0"/>
            <a:t>1 Sector Agroalimentario</a:t>
          </a:r>
        </a:p>
      </dgm:t>
    </dgm:pt>
    <dgm:pt modelId="{55B0CB4E-3EEF-AC4D-A123-C7FBDF8864A4}" type="parTrans" cxnId="{68B674FB-5952-8340-B0EE-3FE3CC690261}">
      <dgm:prSet/>
      <dgm:spPr/>
      <dgm:t>
        <a:bodyPr/>
        <a:lstStyle/>
        <a:p>
          <a:endParaRPr lang="es-MX"/>
        </a:p>
      </dgm:t>
    </dgm:pt>
    <dgm:pt modelId="{1A0B1E2A-8E62-6D4C-A221-C005B0055F1A}" type="sibTrans" cxnId="{68B674FB-5952-8340-B0EE-3FE3CC690261}">
      <dgm:prSet/>
      <dgm:spPr/>
      <dgm:t>
        <a:bodyPr/>
        <a:lstStyle/>
        <a:p>
          <a:endParaRPr lang="es-MX"/>
        </a:p>
      </dgm:t>
    </dgm:pt>
    <dgm:pt modelId="{1EAF4145-6F5F-AE47-A516-B5E88AF53A44}">
      <dgm:prSet phldrT="[Texto]"/>
      <dgm:spPr/>
      <dgm:t>
        <a:bodyPr/>
        <a:lstStyle/>
        <a:p>
          <a:r>
            <a:rPr lang="es-MX" dirty="0"/>
            <a:t>2 Industria eléctrica y electrónica</a:t>
          </a:r>
        </a:p>
      </dgm:t>
    </dgm:pt>
    <dgm:pt modelId="{17265053-DB78-A242-AA0B-21A1D3DCF917}" type="parTrans" cxnId="{2367EF5E-2CE9-0440-8B1E-31C3392FC001}">
      <dgm:prSet/>
      <dgm:spPr/>
      <dgm:t>
        <a:bodyPr/>
        <a:lstStyle/>
        <a:p>
          <a:endParaRPr lang="es-MX"/>
        </a:p>
      </dgm:t>
    </dgm:pt>
    <dgm:pt modelId="{02A823F5-7D23-B34E-B2E6-E362FB46E03E}" type="sibTrans" cxnId="{2367EF5E-2CE9-0440-8B1E-31C3392FC001}">
      <dgm:prSet/>
      <dgm:spPr/>
      <dgm:t>
        <a:bodyPr/>
        <a:lstStyle/>
        <a:p>
          <a:endParaRPr lang="es-MX"/>
        </a:p>
      </dgm:t>
    </dgm:pt>
    <dgm:pt modelId="{EE8655BB-45CA-0B4F-B34F-58E776F53C2E}">
      <dgm:prSet phldrT="[Texto]"/>
      <dgm:spPr/>
      <dgm:t>
        <a:bodyPr/>
        <a:lstStyle/>
        <a:p>
          <a:r>
            <a:rPr lang="es-MX" dirty="0"/>
            <a:t>3 Electromovilidad y ciudades inteligentes</a:t>
          </a:r>
        </a:p>
      </dgm:t>
    </dgm:pt>
    <dgm:pt modelId="{16BD7726-108E-9C40-B93C-6894C3E2CC71}" type="parTrans" cxnId="{9BC32B5E-67DB-3044-BE6D-AD99C2800A77}">
      <dgm:prSet/>
      <dgm:spPr/>
      <dgm:t>
        <a:bodyPr/>
        <a:lstStyle/>
        <a:p>
          <a:endParaRPr lang="es-MX"/>
        </a:p>
      </dgm:t>
    </dgm:pt>
    <dgm:pt modelId="{8C92F233-BCFB-B842-8B9E-1A36C2438D6B}" type="sibTrans" cxnId="{9BC32B5E-67DB-3044-BE6D-AD99C2800A77}">
      <dgm:prSet/>
      <dgm:spPr/>
      <dgm:t>
        <a:bodyPr/>
        <a:lstStyle/>
        <a:p>
          <a:endParaRPr lang="es-MX"/>
        </a:p>
      </dgm:t>
    </dgm:pt>
    <dgm:pt modelId="{2942B221-89B0-3540-8E1F-1A807405C0EE}">
      <dgm:prSet phldrT="[Texto]"/>
      <dgm:spPr/>
      <dgm:t>
        <a:bodyPr/>
        <a:lstStyle/>
        <a:p>
          <a:r>
            <a:rPr lang="es-MX" dirty="0"/>
            <a:t>4 Servicios para la salud</a:t>
          </a:r>
        </a:p>
      </dgm:t>
    </dgm:pt>
    <dgm:pt modelId="{20F1FDD8-999C-4943-87F0-353A65B8372B}" type="parTrans" cxnId="{996F1DFB-99FC-D643-B2BE-6127D7E41E6F}">
      <dgm:prSet/>
      <dgm:spPr/>
      <dgm:t>
        <a:bodyPr/>
        <a:lstStyle/>
        <a:p>
          <a:endParaRPr lang="es-MX"/>
        </a:p>
      </dgm:t>
    </dgm:pt>
    <dgm:pt modelId="{9F898F52-83B6-464C-9F97-3158F4E9FCCE}" type="sibTrans" cxnId="{996F1DFB-99FC-D643-B2BE-6127D7E41E6F}">
      <dgm:prSet/>
      <dgm:spPr/>
      <dgm:t>
        <a:bodyPr/>
        <a:lstStyle/>
        <a:p>
          <a:endParaRPr lang="es-MX"/>
        </a:p>
      </dgm:t>
    </dgm:pt>
    <dgm:pt modelId="{4A9BC9C1-11C0-B442-AA31-719D00A8B3D4}">
      <dgm:prSet phldrT="[Texto]"/>
      <dgm:spPr/>
      <dgm:t>
        <a:bodyPr/>
        <a:lstStyle/>
        <a:p>
          <a:r>
            <a:rPr lang="es-MX" dirty="0"/>
            <a:t>5 Industrias Creativas</a:t>
          </a:r>
        </a:p>
      </dgm:t>
    </dgm:pt>
    <dgm:pt modelId="{60508BB5-5F12-F847-8188-430E39CBF2A5}" type="parTrans" cxnId="{8D5DB217-3641-4A40-AA59-57D37A4C564A}">
      <dgm:prSet/>
      <dgm:spPr/>
      <dgm:t>
        <a:bodyPr/>
        <a:lstStyle/>
        <a:p>
          <a:endParaRPr lang="es-MX"/>
        </a:p>
      </dgm:t>
    </dgm:pt>
    <dgm:pt modelId="{34F7490A-F800-9746-8B8E-37DE633AA88A}" type="sibTrans" cxnId="{8D5DB217-3641-4A40-AA59-57D37A4C564A}">
      <dgm:prSet/>
      <dgm:spPr/>
      <dgm:t>
        <a:bodyPr/>
        <a:lstStyle/>
        <a:p>
          <a:endParaRPr lang="es-MX"/>
        </a:p>
      </dgm:t>
    </dgm:pt>
    <dgm:pt modelId="{46966E69-CFBB-9944-A429-B10F197EABF1}">
      <dgm:prSet phldrT="[Texto]"/>
      <dgm:spPr/>
      <dgm:t>
        <a:bodyPr/>
        <a:lstStyle/>
        <a:p>
          <a:r>
            <a:rPr lang="es-MX" dirty="0"/>
            <a:t>6. Cambio Climático</a:t>
          </a:r>
        </a:p>
      </dgm:t>
    </dgm:pt>
    <dgm:pt modelId="{1E512712-F06C-DD40-8098-5B1DCFDB8099}" type="parTrans" cxnId="{944F1759-5490-5F4F-BBEB-3630994C7E8B}">
      <dgm:prSet/>
      <dgm:spPr/>
      <dgm:t>
        <a:bodyPr/>
        <a:lstStyle/>
        <a:p>
          <a:endParaRPr lang="es-MX"/>
        </a:p>
      </dgm:t>
    </dgm:pt>
    <dgm:pt modelId="{A9525EC7-4677-9E40-B11A-E9F4E70AD45D}" type="sibTrans" cxnId="{944F1759-5490-5F4F-BBEB-3630994C7E8B}">
      <dgm:prSet/>
      <dgm:spPr/>
      <dgm:t>
        <a:bodyPr/>
        <a:lstStyle/>
        <a:p>
          <a:endParaRPr lang="es-MX"/>
        </a:p>
      </dgm:t>
    </dgm:pt>
    <dgm:pt modelId="{5185FFE0-6287-604F-8082-D8F5542E9602}" type="pres">
      <dgm:prSet presAssocID="{8A1E4EBA-1404-3A49-AE66-BEC9159395FB}" presName="compositeShape" presStyleCnt="0">
        <dgm:presLayoutVars>
          <dgm:dir/>
          <dgm:resizeHandles/>
        </dgm:presLayoutVars>
      </dgm:prSet>
      <dgm:spPr/>
    </dgm:pt>
    <dgm:pt modelId="{E59EAE0A-F182-BC49-B844-B3C4A9F1B7A9}" type="pres">
      <dgm:prSet presAssocID="{8A1E4EBA-1404-3A49-AE66-BEC9159395FB}" presName="pyramid" presStyleLbl="node1" presStyleIdx="0" presStyleCnt="1"/>
      <dgm:spPr/>
    </dgm:pt>
    <dgm:pt modelId="{AB00A749-EF9B-FB44-B4D9-76792D9F72C5}" type="pres">
      <dgm:prSet presAssocID="{8A1E4EBA-1404-3A49-AE66-BEC9159395FB}" presName="theList" presStyleCnt="0"/>
      <dgm:spPr/>
    </dgm:pt>
    <dgm:pt modelId="{02A3E135-70F4-494C-821E-C7F87C617720}" type="pres">
      <dgm:prSet presAssocID="{BC44EF37-2475-AD4F-AC16-E3F35ADE3CA6}" presName="aNode" presStyleLbl="fgAcc1" presStyleIdx="0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7702573-90DC-E64B-8605-2AF67922179F}" type="pres">
      <dgm:prSet presAssocID="{BC44EF37-2475-AD4F-AC16-E3F35ADE3CA6}" presName="aSpace" presStyleCnt="0"/>
      <dgm:spPr/>
    </dgm:pt>
    <dgm:pt modelId="{A8536C5F-ABAC-BA41-ACED-509AE81EC08E}" type="pres">
      <dgm:prSet presAssocID="{1EAF4145-6F5F-AE47-A516-B5E88AF53A44}" presName="aNode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0201654-68EC-104C-A934-FB20033D55AF}" type="pres">
      <dgm:prSet presAssocID="{1EAF4145-6F5F-AE47-A516-B5E88AF53A44}" presName="aSpace" presStyleCnt="0"/>
      <dgm:spPr/>
    </dgm:pt>
    <dgm:pt modelId="{178C71B9-224C-744E-9F3D-654507C93666}" type="pres">
      <dgm:prSet presAssocID="{EE8655BB-45CA-0B4F-B34F-58E776F53C2E}" presName="aNode" presStyleLbl="fgAcc1" presStyleIdx="2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5889536-BBF0-634B-925D-A0F79E5D2DB6}" type="pres">
      <dgm:prSet presAssocID="{EE8655BB-45CA-0B4F-B34F-58E776F53C2E}" presName="aSpace" presStyleCnt="0"/>
      <dgm:spPr/>
    </dgm:pt>
    <dgm:pt modelId="{8D71137F-5A65-BE4F-A4A8-F15E3636E943}" type="pres">
      <dgm:prSet presAssocID="{2942B221-89B0-3540-8E1F-1A807405C0EE}" presName="aNode" presStyleLbl="fgAcc1" presStyleIdx="3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D65286F-5A8C-B744-9BB5-0CE24A47486F}" type="pres">
      <dgm:prSet presAssocID="{2942B221-89B0-3540-8E1F-1A807405C0EE}" presName="aSpace" presStyleCnt="0"/>
      <dgm:spPr/>
    </dgm:pt>
    <dgm:pt modelId="{12A3D77D-FE24-5C41-BACE-EEE438249475}" type="pres">
      <dgm:prSet presAssocID="{4A9BC9C1-11C0-B442-AA31-719D00A8B3D4}" presName="aNode" presStyleLbl="fgAcc1" presStyleIdx="4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B0138FD-031D-6545-9828-C364028480A6}" type="pres">
      <dgm:prSet presAssocID="{4A9BC9C1-11C0-B442-AA31-719D00A8B3D4}" presName="aSpace" presStyleCnt="0"/>
      <dgm:spPr/>
    </dgm:pt>
    <dgm:pt modelId="{93471399-3B0A-AB42-962B-94781D4D7BC3}" type="pres">
      <dgm:prSet presAssocID="{46966E69-CFBB-9944-A429-B10F197EABF1}" presName="aNode" presStyleLbl="fgAcc1" presStyleIdx="5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6036ADA-BFF2-6945-AF91-F19850946614}" type="pres">
      <dgm:prSet presAssocID="{46966E69-CFBB-9944-A429-B10F197EABF1}" presName="aSpace" presStyleCnt="0"/>
      <dgm:spPr/>
    </dgm:pt>
  </dgm:ptLst>
  <dgm:cxnLst>
    <dgm:cxn modelId="{459C00F7-DB8D-5A4A-8FAA-0810886E5F44}" type="presOf" srcId="{EE8655BB-45CA-0B4F-B34F-58E776F53C2E}" destId="{178C71B9-224C-744E-9F3D-654507C93666}" srcOrd="0" destOrd="0" presId="urn:microsoft.com/office/officeart/2005/8/layout/pyramid2"/>
    <dgm:cxn modelId="{77831DC1-B9F6-454E-8ADE-680314705B86}" type="presOf" srcId="{46966E69-CFBB-9944-A429-B10F197EABF1}" destId="{93471399-3B0A-AB42-962B-94781D4D7BC3}" srcOrd="0" destOrd="0" presId="urn:microsoft.com/office/officeart/2005/8/layout/pyramid2"/>
    <dgm:cxn modelId="{AC62F067-D067-654E-BCFC-9DDFE3AE537F}" type="presOf" srcId="{8A1E4EBA-1404-3A49-AE66-BEC9159395FB}" destId="{5185FFE0-6287-604F-8082-D8F5542E9602}" srcOrd="0" destOrd="0" presId="urn:microsoft.com/office/officeart/2005/8/layout/pyramid2"/>
    <dgm:cxn modelId="{2367EF5E-2CE9-0440-8B1E-31C3392FC001}" srcId="{8A1E4EBA-1404-3A49-AE66-BEC9159395FB}" destId="{1EAF4145-6F5F-AE47-A516-B5E88AF53A44}" srcOrd="1" destOrd="0" parTransId="{17265053-DB78-A242-AA0B-21A1D3DCF917}" sibTransId="{02A823F5-7D23-B34E-B2E6-E362FB46E03E}"/>
    <dgm:cxn modelId="{9BC32B5E-67DB-3044-BE6D-AD99C2800A77}" srcId="{8A1E4EBA-1404-3A49-AE66-BEC9159395FB}" destId="{EE8655BB-45CA-0B4F-B34F-58E776F53C2E}" srcOrd="2" destOrd="0" parTransId="{16BD7726-108E-9C40-B93C-6894C3E2CC71}" sibTransId="{8C92F233-BCFB-B842-8B9E-1A36C2438D6B}"/>
    <dgm:cxn modelId="{C430DCB8-A822-7642-9B2F-EA66596CE456}" type="presOf" srcId="{4A9BC9C1-11C0-B442-AA31-719D00A8B3D4}" destId="{12A3D77D-FE24-5C41-BACE-EEE438249475}" srcOrd="0" destOrd="0" presId="urn:microsoft.com/office/officeart/2005/8/layout/pyramid2"/>
    <dgm:cxn modelId="{68B674FB-5952-8340-B0EE-3FE3CC690261}" srcId="{8A1E4EBA-1404-3A49-AE66-BEC9159395FB}" destId="{BC44EF37-2475-AD4F-AC16-E3F35ADE3CA6}" srcOrd="0" destOrd="0" parTransId="{55B0CB4E-3EEF-AC4D-A123-C7FBDF8864A4}" sibTransId="{1A0B1E2A-8E62-6D4C-A221-C005B0055F1A}"/>
    <dgm:cxn modelId="{7E04118A-2FBA-AB4B-B9A0-A8E5AF69CC05}" type="presOf" srcId="{1EAF4145-6F5F-AE47-A516-B5E88AF53A44}" destId="{A8536C5F-ABAC-BA41-ACED-509AE81EC08E}" srcOrd="0" destOrd="0" presId="urn:microsoft.com/office/officeart/2005/8/layout/pyramid2"/>
    <dgm:cxn modelId="{944F1759-5490-5F4F-BBEB-3630994C7E8B}" srcId="{8A1E4EBA-1404-3A49-AE66-BEC9159395FB}" destId="{46966E69-CFBB-9944-A429-B10F197EABF1}" srcOrd="5" destOrd="0" parTransId="{1E512712-F06C-DD40-8098-5B1DCFDB8099}" sibTransId="{A9525EC7-4677-9E40-B11A-E9F4E70AD45D}"/>
    <dgm:cxn modelId="{84CB3B0F-4D43-6A44-BD5A-605C0F1555E6}" type="presOf" srcId="{BC44EF37-2475-AD4F-AC16-E3F35ADE3CA6}" destId="{02A3E135-70F4-494C-821E-C7F87C617720}" srcOrd="0" destOrd="0" presId="urn:microsoft.com/office/officeart/2005/8/layout/pyramid2"/>
    <dgm:cxn modelId="{6E6B2A51-7465-8049-A978-7FC1ACD4FE6A}" type="presOf" srcId="{2942B221-89B0-3540-8E1F-1A807405C0EE}" destId="{8D71137F-5A65-BE4F-A4A8-F15E3636E943}" srcOrd="0" destOrd="0" presId="urn:microsoft.com/office/officeart/2005/8/layout/pyramid2"/>
    <dgm:cxn modelId="{8D5DB217-3641-4A40-AA59-57D37A4C564A}" srcId="{8A1E4EBA-1404-3A49-AE66-BEC9159395FB}" destId="{4A9BC9C1-11C0-B442-AA31-719D00A8B3D4}" srcOrd="4" destOrd="0" parTransId="{60508BB5-5F12-F847-8188-430E39CBF2A5}" sibTransId="{34F7490A-F800-9746-8B8E-37DE633AA88A}"/>
    <dgm:cxn modelId="{996F1DFB-99FC-D643-B2BE-6127D7E41E6F}" srcId="{8A1E4EBA-1404-3A49-AE66-BEC9159395FB}" destId="{2942B221-89B0-3540-8E1F-1A807405C0EE}" srcOrd="3" destOrd="0" parTransId="{20F1FDD8-999C-4943-87F0-353A65B8372B}" sibTransId="{9F898F52-83B6-464C-9F97-3158F4E9FCCE}"/>
    <dgm:cxn modelId="{BCBC540F-D635-E341-BFC7-95F9A3171908}" type="presParOf" srcId="{5185FFE0-6287-604F-8082-D8F5542E9602}" destId="{E59EAE0A-F182-BC49-B844-B3C4A9F1B7A9}" srcOrd="0" destOrd="0" presId="urn:microsoft.com/office/officeart/2005/8/layout/pyramid2"/>
    <dgm:cxn modelId="{35F237CF-D556-DE4D-9EA7-646CE4060123}" type="presParOf" srcId="{5185FFE0-6287-604F-8082-D8F5542E9602}" destId="{AB00A749-EF9B-FB44-B4D9-76792D9F72C5}" srcOrd="1" destOrd="0" presId="urn:microsoft.com/office/officeart/2005/8/layout/pyramid2"/>
    <dgm:cxn modelId="{CA5BAE8F-828E-E141-99C3-02E3B2C34CBE}" type="presParOf" srcId="{AB00A749-EF9B-FB44-B4D9-76792D9F72C5}" destId="{02A3E135-70F4-494C-821E-C7F87C617720}" srcOrd="0" destOrd="0" presId="urn:microsoft.com/office/officeart/2005/8/layout/pyramid2"/>
    <dgm:cxn modelId="{01179F57-A185-9044-9712-AB69F4B26A69}" type="presParOf" srcId="{AB00A749-EF9B-FB44-B4D9-76792D9F72C5}" destId="{77702573-90DC-E64B-8605-2AF67922179F}" srcOrd="1" destOrd="0" presId="urn:microsoft.com/office/officeart/2005/8/layout/pyramid2"/>
    <dgm:cxn modelId="{8837D783-E935-5645-BBD7-715DE5438AF0}" type="presParOf" srcId="{AB00A749-EF9B-FB44-B4D9-76792D9F72C5}" destId="{A8536C5F-ABAC-BA41-ACED-509AE81EC08E}" srcOrd="2" destOrd="0" presId="urn:microsoft.com/office/officeart/2005/8/layout/pyramid2"/>
    <dgm:cxn modelId="{D1A6481E-B64F-1640-B682-86DAC3AE1669}" type="presParOf" srcId="{AB00A749-EF9B-FB44-B4D9-76792D9F72C5}" destId="{70201654-68EC-104C-A934-FB20033D55AF}" srcOrd="3" destOrd="0" presId="urn:microsoft.com/office/officeart/2005/8/layout/pyramid2"/>
    <dgm:cxn modelId="{FE44EA29-7C5B-9F40-BA6D-125A9252BDDD}" type="presParOf" srcId="{AB00A749-EF9B-FB44-B4D9-76792D9F72C5}" destId="{178C71B9-224C-744E-9F3D-654507C93666}" srcOrd="4" destOrd="0" presId="urn:microsoft.com/office/officeart/2005/8/layout/pyramid2"/>
    <dgm:cxn modelId="{844C983F-D09D-8741-A0DB-2F111C629BC0}" type="presParOf" srcId="{AB00A749-EF9B-FB44-B4D9-76792D9F72C5}" destId="{85889536-BBF0-634B-925D-A0F79E5D2DB6}" srcOrd="5" destOrd="0" presId="urn:microsoft.com/office/officeart/2005/8/layout/pyramid2"/>
    <dgm:cxn modelId="{F4D08109-49CD-5043-92E7-E54BB78111D5}" type="presParOf" srcId="{AB00A749-EF9B-FB44-B4D9-76792D9F72C5}" destId="{8D71137F-5A65-BE4F-A4A8-F15E3636E943}" srcOrd="6" destOrd="0" presId="urn:microsoft.com/office/officeart/2005/8/layout/pyramid2"/>
    <dgm:cxn modelId="{199929B3-4F6B-A44D-8611-D30BCDEF24BA}" type="presParOf" srcId="{AB00A749-EF9B-FB44-B4D9-76792D9F72C5}" destId="{3D65286F-5A8C-B744-9BB5-0CE24A47486F}" srcOrd="7" destOrd="0" presId="urn:microsoft.com/office/officeart/2005/8/layout/pyramid2"/>
    <dgm:cxn modelId="{526FD0E0-7454-5741-BDC3-3AEC1EC36ED4}" type="presParOf" srcId="{AB00A749-EF9B-FB44-B4D9-76792D9F72C5}" destId="{12A3D77D-FE24-5C41-BACE-EEE438249475}" srcOrd="8" destOrd="0" presId="urn:microsoft.com/office/officeart/2005/8/layout/pyramid2"/>
    <dgm:cxn modelId="{B2EA1FF1-22FC-114E-9BD6-E8E672FA3B6F}" type="presParOf" srcId="{AB00A749-EF9B-FB44-B4D9-76792D9F72C5}" destId="{4B0138FD-031D-6545-9828-C364028480A6}" srcOrd="9" destOrd="0" presId="urn:microsoft.com/office/officeart/2005/8/layout/pyramid2"/>
    <dgm:cxn modelId="{29845EA0-D865-F548-90B6-FEEF742C194E}" type="presParOf" srcId="{AB00A749-EF9B-FB44-B4D9-76792D9F72C5}" destId="{93471399-3B0A-AB42-962B-94781D4D7BC3}" srcOrd="10" destOrd="0" presId="urn:microsoft.com/office/officeart/2005/8/layout/pyramid2"/>
    <dgm:cxn modelId="{613ED6D2-0C44-DA43-89EB-DE8642559AF8}" type="presParOf" srcId="{AB00A749-EF9B-FB44-B4D9-76792D9F72C5}" destId="{A6036ADA-BFF2-6945-AF91-F19850946614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7A99CB-C4B1-D043-960D-093D48BB35BA}" type="doc">
      <dgm:prSet loTypeId="urn:microsoft.com/office/officeart/2005/8/layout/hProcess9" loCatId="" qsTypeId="urn:microsoft.com/office/officeart/2005/8/quickstyle/simple1" qsCatId="simple" csTypeId="urn:microsoft.com/office/officeart/2005/8/colors/accent1_2" csCatId="accent1" phldr="1"/>
      <dgm:spPr/>
    </dgm:pt>
    <dgm:pt modelId="{3E2AA671-DDB8-F248-8B00-1CDED1BD1218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Registro en plataforma</a:t>
          </a:r>
          <a:endParaRPr lang="es-MX" dirty="0">
            <a:solidFill>
              <a:schemeClr val="tx1"/>
            </a:solidFill>
          </a:endParaRPr>
        </a:p>
        <a:p>
          <a:r>
            <a:rPr lang="es-MX" dirty="0" smtClean="0"/>
            <a:t>22 de marzo al 06 de mayo</a:t>
          </a:r>
          <a:endParaRPr lang="es-MX" dirty="0"/>
        </a:p>
      </dgm:t>
    </dgm:pt>
    <dgm:pt modelId="{9487A770-2677-1F4C-B833-45BB6F3D56B5}" type="parTrans" cxnId="{DA614420-1B61-2146-A895-54743E1580B8}">
      <dgm:prSet/>
      <dgm:spPr/>
      <dgm:t>
        <a:bodyPr/>
        <a:lstStyle/>
        <a:p>
          <a:endParaRPr lang="es-MX"/>
        </a:p>
      </dgm:t>
    </dgm:pt>
    <dgm:pt modelId="{2836C549-9799-9A4F-837E-B98CFEFA4CE9}" type="sibTrans" cxnId="{DA614420-1B61-2146-A895-54743E1580B8}">
      <dgm:prSet/>
      <dgm:spPr/>
      <dgm:t>
        <a:bodyPr/>
        <a:lstStyle/>
        <a:p>
          <a:endParaRPr lang="es-MX"/>
        </a:p>
      </dgm:t>
    </dgm:pt>
    <dgm:pt modelId="{95373EB8-D2EF-2145-A82E-A897F35E60C1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Etapa local</a:t>
          </a:r>
          <a:endParaRPr lang="es-MX" dirty="0">
            <a:solidFill>
              <a:schemeClr val="tx1"/>
            </a:solidFill>
          </a:endParaRPr>
        </a:p>
        <a:p>
          <a:r>
            <a:rPr lang="es-MX" dirty="0" smtClean="0"/>
            <a:t> 13 de mayo</a:t>
          </a:r>
          <a:endParaRPr lang="es-MX" dirty="0"/>
        </a:p>
      </dgm:t>
    </dgm:pt>
    <dgm:pt modelId="{3DE41DCB-28DE-4641-98BA-A530CAE335EE}" type="parTrans" cxnId="{4D4517C2-2BEE-F54A-9320-C923AB94A77D}">
      <dgm:prSet/>
      <dgm:spPr/>
      <dgm:t>
        <a:bodyPr/>
        <a:lstStyle/>
        <a:p>
          <a:endParaRPr lang="es-MX"/>
        </a:p>
      </dgm:t>
    </dgm:pt>
    <dgm:pt modelId="{FF4FD1BF-2E24-1442-B5F7-B820BFFA0B90}" type="sibTrans" cxnId="{4D4517C2-2BEE-F54A-9320-C923AB94A77D}">
      <dgm:prSet/>
      <dgm:spPr/>
      <dgm:t>
        <a:bodyPr/>
        <a:lstStyle/>
        <a:p>
          <a:endParaRPr lang="es-MX"/>
        </a:p>
      </dgm:t>
    </dgm:pt>
    <dgm:pt modelId="{7C3AC99F-D632-AB42-AA08-A571D44B97F7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Etapa </a:t>
          </a:r>
          <a:r>
            <a:rPr lang="es-MX" dirty="0" smtClean="0">
              <a:solidFill>
                <a:schemeClr val="tx1"/>
              </a:solidFill>
            </a:rPr>
            <a:t>regional</a:t>
          </a:r>
        </a:p>
        <a:p>
          <a:r>
            <a:rPr lang="es-MX" dirty="0" smtClean="0">
              <a:solidFill>
                <a:schemeClr val="tx1"/>
              </a:solidFill>
            </a:rPr>
            <a:t>IT Roque</a:t>
          </a:r>
          <a:endParaRPr lang="es-MX" dirty="0">
            <a:solidFill>
              <a:schemeClr val="tx1"/>
            </a:solidFill>
          </a:endParaRPr>
        </a:p>
        <a:p>
          <a:r>
            <a:rPr lang="es-MX" dirty="0" smtClean="0"/>
            <a:t>03 al </a:t>
          </a:r>
          <a:r>
            <a:rPr lang="es-MX" dirty="0" smtClean="0"/>
            <a:t>06 </a:t>
          </a:r>
          <a:r>
            <a:rPr lang="es-MX" dirty="0" smtClean="0"/>
            <a:t>de septiembre</a:t>
          </a:r>
          <a:endParaRPr lang="es-MX" dirty="0"/>
        </a:p>
      </dgm:t>
    </dgm:pt>
    <dgm:pt modelId="{E04F318B-6411-4647-AF1F-31ADD7D940D1}" type="parTrans" cxnId="{556AB9B6-DAF5-8447-820C-8B4151D3B089}">
      <dgm:prSet/>
      <dgm:spPr/>
      <dgm:t>
        <a:bodyPr/>
        <a:lstStyle/>
        <a:p>
          <a:endParaRPr lang="es-MX"/>
        </a:p>
      </dgm:t>
    </dgm:pt>
    <dgm:pt modelId="{A9AB1145-6FAA-874F-8FCA-10BB52484C4F}" type="sibTrans" cxnId="{556AB9B6-DAF5-8447-820C-8B4151D3B089}">
      <dgm:prSet/>
      <dgm:spPr/>
      <dgm:t>
        <a:bodyPr/>
        <a:lstStyle/>
        <a:p>
          <a:endParaRPr lang="es-MX"/>
        </a:p>
      </dgm:t>
    </dgm:pt>
    <dgm:pt modelId="{05B7FEFC-3F15-4C5B-9C1D-CCB4BE21F5DA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Etapa </a:t>
          </a:r>
          <a:r>
            <a:rPr lang="es-MX" dirty="0" smtClean="0">
              <a:solidFill>
                <a:schemeClr val="tx1"/>
              </a:solidFill>
            </a:rPr>
            <a:t>nacional</a:t>
          </a:r>
        </a:p>
        <a:p>
          <a:r>
            <a:rPr lang="es-MX" dirty="0" smtClean="0">
              <a:solidFill>
                <a:schemeClr val="tx1"/>
              </a:solidFill>
            </a:rPr>
            <a:t>IT Cd. Madero</a:t>
          </a:r>
          <a:endParaRPr lang="es-MX" dirty="0">
            <a:solidFill>
              <a:schemeClr val="tx1"/>
            </a:solidFill>
          </a:endParaRPr>
        </a:p>
        <a:p>
          <a:r>
            <a:rPr lang="es-MX" dirty="0" smtClean="0"/>
            <a:t> 05 al 08 de noviembre</a:t>
          </a:r>
          <a:endParaRPr lang="es-MX" dirty="0"/>
        </a:p>
      </dgm:t>
    </dgm:pt>
    <dgm:pt modelId="{30E0058B-9D26-47CE-ADE8-A8E89AD57CF8}" type="parTrans" cxnId="{C60E9532-F5F8-4336-AAA1-FE11F8D08E5D}">
      <dgm:prSet/>
      <dgm:spPr/>
      <dgm:t>
        <a:bodyPr/>
        <a:lstStyle/>
        <a:p>
          <a:endParaRPr lang="es-ES"/>
        </a:p>
      </dgm:t>
    </dgm:pt>
    <dgm:pt modelId="{6BB9D443-FC15-4456-AA93-5F05E90D3A11}" type="sibTrans" cxnId="{C60E9532-F5F8-4336-AAA1-FE11F8D08E5D}">
      <dgm:prSet/>
      <dgm:spPr/>
      <dgm:t>
        <a:bodyPr/>
        <a:lstStyle/>
        <a:p>
          <a:endParaRPr lang="es-ES"/>
        </a:p>
      </dgm:t>
    </dgm:pt>
    <dgm:pt modelId="{686C3B13-EADB-6A47-9EEC-9BFAAE393657}" type="pres">
      <dgm:prSet presAssocID="{C17A99CB-C4B1-D043-960D-093D48BB35BA}" presName="CompostProcess" presStyleCnt="0">
        <dgm:presLayoutVars>
          <dgm:dir/>
          <dgm:resizeHandles val="exact"/>
        </dgm:presLayoutVars>
      </dgm:prSet>
      <dgm:spPr/>
    </dgm:pt>
    <dgm:pt modelId="{CAC79ACD-153C-E24C-B2C3-C3268427A12E}" type="pres">
      <dgm:prSet presAssocID="{C17A99CB-C4B1-D043-960D-093D48BB35BA}" presName="arrow" presStyleLbl="bgShp" presStyleIdx="0" presStyleCnt="1"/>
      <dgm:spPr/>
    </dgm:pt>
    <dgm:pt modelId="{8B09B3BC-D4A0-0940-A4E3-C69AD0095D60}" type="pres">
      <dgm:prSet presAssocID="{C17A99CB-C4B1-D043-960D-093D48BB35BA}" presName="linearProcess" presStyleCnt="0"/>
      <dgm:spPr/>
    </dgm:pt>
    <dgm:pt modelId="{CB388AB3-27F7-C447-BE3D-A6070CA550B7}" type="pres">
      <dgm:prSet presAssocID="{3E2AA671-DDB8-F248-8B00-1CDED1BD1218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495332E-B461-B04E-81D5-D0539659FA02}" type="pres">
      <dgm:prSet presAssocID="{2836C549-9799-9A4F-837E-B98CFEFA4CE9}" presName="sibTrans" presStyleCnt="0"/>
      <dgm:spPr/>
    </dgm:pt>
    <dgm:pt modelId="{11D07709-25ED-7544-86FF-586BFDEE7484}" type="pres">
      <dgm:prSet presAssocID="{95373EB8-D2EF-2145-A82E-A897F35E60C1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63FF44D-FBDB-E24C-853D-8819D344C9EE}" type="pres">
      <dgm:prSet presAssocID="{FF4FD1BF-2E24-1442-B5F7-B820BFFA0B90}" presName="sibTrans" presStyleCnt="0"/>
      <dgm:spPr/>
    </dgm:pt>
    <dgm:pt modelId="{C02203A9-5F06-9244-B9ED-D8DDFD385FB3}" type="pres">
      <dgm:prSet presAssocID="{7C3AC99F-D632-AB42-AA08-A571D44B97F7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8B2C8D9-3FC3-436D-9E72-E1925364F217}" type="pres">
      <dgm:prSet presAssocID="{A9AB1145-6FAA-874F-8FCA-10BB52484C4F}" presName="sibTrans" presStyleCnt="0"/>
      <dgm:spPr/>
    </dgm:pt>
    <dgm:pt modelId="{0636A457-0826-47CF-9392-F4932079C75F}" type="pres">
      <dgm:prSet presAssocID="{05B7FEFC-3F15-4C5B-9C1D-CCB4BE21F5DA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A614420-1B61-2146-A895-54743E1580B8}" srcId="{C17A99CB-C4B1-D043-960D-093D48BB35BA}" destId="{3E2AA671-DDB8-F248-8B00-1CDED1BD1218}" srcOrd="0" destOrd="0" parTransId="{9487A770-2677-1F4C-B833-45BB6F3D56B5}" sibTransId="{2836C549-9799-9A4F-837E-B98CFEFA4CE9}"/>
    <dgm:cxn modelId="{556AB9B6-DAF5-8447-820C-8B4151D3B089}" srcId="{C17A99CB-C4B1-D043-960D-093D48BB35BA}" destId="{7C3AC99F-D632-AB42-AA08-A571D44B97F7}" srcOrd="2" destOrd="0" parTransId="{E04F318B-6411-4647-AF1F-31ADD7D940D1}" sibTransId="{A9AB1145-6FAA-874F-8FCA-10BB52484C4F}"/>
    <dgm:cxn modelId="{0C065CA1-1802-C94A-97A2-1FD4E46024A2}" type="presOf" srcId="{95373EB8-D2EF-2145-A82E-A897F35E60C1}" destId="{11D07709-25ED-7544-86FF-586BFDEE7484}" srcOrd="0" destOrd="0" presId="urn:microsoft.com/office/officeart/2005/8/layout/hProcess9"/>
    <dgm:cxn modelId="{B5FBCCA5-5EB8-E54E-AE4B-D257AB909531}" type="presOf" srcId="{3E2AA671-DDB8-F248-8B00-1CDED1BD1218}" destId="{CB388AB3-27F7-C447-BE3D-A6070CA550B7}" srcOrd="0" destOrd="0" presId="urn:microsoft.com/office/officeart/2005/8/layout/hProcess9"/>
    <dgm:cxn modelId="{C60E9532-F5F8-4336-AAA1-FE11F8D08E5D}" srcId="{C17A99CB-C4B1-D043-960D-093D48BB35BA}" destId="{05B7FEFC-3F15-4C5B-9C1D-CCB4BE21F5DA}" srcOrd="3" destOrd="0" parTransId="{30E0058B-9D26-47CE-ADE8-A8E89AD57CF8}" sibTransId="{6BB9D443-FC15-4456-AA93-5F05E90D3A11}"/>
    <dgm:cxn modelId="{E4A8B8D6-257F-E340-A93E-F9C57A04C831}" type="presOf" srcId="{7C3AC99F-D632-AB42-AA08-A571D44B97F7}" destId="{C02203A9-5F06-9244-B9ED-D8DDFD385FB3}" srcOrd="0" destOrd="0" presId="urn:microsoft.com/office/officeart/2005/8/layout/hProcess9"/>
    <dgm:cxn modelId="{0FAAC8C6-F516-8344-A52A-C67E7EF05CD7}" type="presOf" srcId="{C17A99CB-C4B1-D043-960D-093D48BB35BA}" destId="{686C3B13-EADB-6A47-9EEC-9BFAAE393657}" srcOrd="0" destOrd="0" presId="urn:microsoft.com/office/officeart/2005/8/layout/hProcess9"/>
    <dgm:cxn modelId="{47B42789-6B6C-46DB-867F-62E7CC6E4371}" type="presOf" srcId="{05B7FEFC-3F15-4C5B-9C1D-CCB4BE21F5DA}" destId="{0636A457-0826-47CF-9392-F4932079C75F}" srcOrd="0" destOrd="0" presId="urn:microsoft.com/office/officeart/2005/8/layout/hProcess9"/>
    <dgm:cxn modelId="{4D4517C2-2BEE-F54A-9320-C923AB94A77D}" srcId="{C17A99CB-C4B1-D043-960D-093D48BB35BA}" destId="{95373EB8-D2EF-2145-A82E-A897F35E60C1}" srcOrd="1" destOrd="0" parTransId="{3DE41DCB-28DE-4641-98BA-A530CAE335EE}" sibTransId="{FF4FD1BF-2E24-1442-B5F7-B820BFFA0B90}"/>
    <dgm:cxn modelId="{A17E9E62-5AFE-A240-A35F-AC87CBDC3B46}" type="presParOf" srcId="{686C3B13-EADB-6A47-9EEC-9BFAAE393657}" destId="{CAC79ACD-153C-E24C-B2C3-C3268427A12E}" srcOrd="0" destOrd="0" presId="urn:microsoft.com/office/officeart/2005/8/layout/hProcess9"/>
    <dgm:cxn modelId="{478291C1-7353-1F45-808B-69DF49E4FD31}" type="presParOf" srcId="{686C3B13-EADB-6A47-9EEC-9BFAAE393657}" destId="{8B09B3BC-D4A0-0940-A4E3-C69AD0095D60}" srcOrd="1" destOrd="0" presId="urn:microsoft.com/office/officeart/2005/8/layout/hProcess9"/>
    <dgm:cxn modelId="{C836BF96-AB6E-6446-876F-1CBE07A29B43}" type="presParOf" srcId="{8B09B3BC-D4A0-0940-A4E3-C69AD0095D60}" destId="{CB388AB3-27F7-C447-BE3D-A6070CA550B7}" srcOrd="0" destOrd="0" presId="urn:microsoft.com/office/officeart/2005/8/layout/hProcess9"/>
    <dgm:cxn modelId="{7CCAFFC4-E8D7-0F41-9AE1-19647350703C}" type="presParOf" srcId="{8B09B3BC-D4A0-0940-A4E3-C69AD0095D60}" destId="{4495332E-B461-B04E-81D5-D0539659FA02}" srcOrd="1" destOrd="0" presId="urn:microsoft.com/office/officeart/2005/8/layout/hProcess9"/>
    <dgm:cxn modelId="{2B0AE873-C347-7E43-8188-FF21B5A452A6}" type="presParOf" srcId="{8B09B3BC-D4A0-0940-A4E3-C69AD0095D60}" destId="{11D07709-25ED-7544-86FF-586BFDEE7484}" srcOrd="2" destOrd="0" presId="urn:microsoft.com/office/officeart/2005/8/layout/hProcess9"/>
    <dgm:cxn modelId="{396AD8A6-8A47-494D-BC4A-FD204E42B89A}" type="presParOf" srcId="{8B09B3BC-D4A0-0940-A4E3-C69AD0095D60}" destId="{463FF44D-FBDB-E24C-853D-8819D344C9EE}" srcOrd="3" destOrd="0" presId="urn:microsoft.com/office/officeart/2005/8/layout/hProcess9"/>
    <dgm:cxn modelId="{515D4305-3D63-684A-81E4-B95425F585D0}" type="presParOf" srcId="{8B09B3BC-D4A0-0940-A4E3-C69AD0095D60}" destId="{C02203A9-5F06-9244-B9ED-D8DDFD385FB3}" srcOrd="4" destOrd="0" presId="urn:microsoft.com/office/officeart/2005/8/layout/hProcess9"/>
    <dgm:cxn modelId="{58BE0A96-AD75-4F56-BD2B-F342C7B4672F}" type="presParOf" srcId="{8B09B3BC-D4A0-0940-A4E3-C69AD0095D60}" destId="{68B2C8D9-3FC3-436D-9E72-E1925364F217}" srcOrd="5" destOrd="0" presId="urn:microsoft.com/office/officeart/2005/8/layout/hProcess9"/>
    <dgm:cxn modelId="{38730769-D802-4643-8FF4-9D7EAA5026C7}" type="presParOf" srcId="{8B09B3BC-D4A0-0940-A4E3-C69AD0095D60}" destId="{0636A457-0826-47CF-9392-F4932079C75F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9EAE0A-F182-BC49-B844-B3C4A9F1B7A9}">
      <dsp:nvSpPr>
        <dsp:cNvPr id="0" name=""/>
        <dsp:cNvSpPr/>
      </dsp:nvSpPr>
      <dsp:spPr>
        <a:xfrm>
          <a:off x="123110" y="0"/>
          <a:ext cx="5248275" cy="5248275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A3E135-70F4-494C-821E-C7F87C617720}">
      <dsp:nvSpPr>
        <dsp:cNvPr id="0" name=""/>
        <dsp:cNvSpPr/>
      </dsp:nvSpPr>
      <dsp:spPr>
        <a:xfrm>
          <a:off x="2747248" y="527646"/>
          <a:ext cx="3411378" cy="62118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/>
            <a:t>1 Sector Agroalimentario</a:t>
          </a:r>
        </a:p>
      </dsp:txBody>
      <dsp:txXfrm>
        <a:off x="2777572" y="557970"/>
        <a:ext cx="3350730" cy="560534"/>
      </dsp:txXfrm>
    </dsp:sp>
    <dsp:sp modelId="{A8536C5F-ABAC-BA41-ACED-509AE81EC08E}">
      <dsp:nvSpPr>
        <dsp:cNvPr id="0" name=""/>
        <dsp:cNvSpPr/>
      </dsp:nvSpPr>
      <dsp:spPr>
        <a:xfrm>
          <a:off x="2747248" y="1226476"/>
          <a:ext cx="3411378" cy="62118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/>
            <a:t>2 Industria eléctrica y electrónica</a:t>
          </a:r>
        </a:p>
      </dsp:txBody>
      <dsp:txXfrm>
        <a:off x="2777572" y="1256800"/>
        <a:ext cx="3350730" cy="560534"/>
      </dsp:txXfrm>
    </dsp:sp>
    <dsp:sp modelId="{178C71B9-224C-744E-9F3D-654507C93666}">
      <dsp:nvSpPr>
        <dsp:cNvPr id="0" name=""/>
        <dsp:cNvSpPr/>
      </dsp:nvSpPr>
      <dsp:spPr>
        <a:xfrm>
          <a:off x="2747248" y="1925307"/>
          <a:ext cx="3411378" cy="62118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/>
            <a:t>3 Electromovilidad y ciudades inteligentes</a:t>
          </a:r>
        </a:p>
      </dsp:txBody>
      <dsp:txXfrm>
        <a:off x="2777572" y="1955631"/>
        <a:ext cx="3350730" cy="560534"/>
      </dsp:txXfrm>
    </dsp:sp>
    <dsp:sp modelId="{8D71137F-5A65-BE4F-A4A8-F15E3636E943}">
      <dsp:nvSpPr>
        <dsp:cNvPr id="0" name=""/>
        <dsp:cNvSpPr/>
      </dsp:nvSpPr>
      <dsp:spPr>
        <a:xfrm>
          <a:off x="2747248" y="2624137"/>
          <a:ext cx="3411378" cy="62118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/>
            <a:t>4 Servicios para la salud</a:t>
          </a:r>
        </a:p>
      </dsp:txBody>
      <dsp:txXfrm>
        <a:off x="2777572" y="2654461"/>
        <a:ext cx="3350730" cy="560534"/>
      </dsp:txXfrm>
    </dsp:sp>
    <dsp:sp modelId="{12A3D77D-FE24-5C41-BACE-EEE438249475}">
      <dsp:nvSpPr>
        <dsp:cNvPr id="0" name=""/>
        <dsp:cNvSpPr/>
      </dsp:nvSpPr>
      <dsp:spPr>
        <a:xfrm>
          <a:off x="2747248" y="3322967"/>
          <a:ext cx="3411378" cy="62118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/>
            <a:t>5 Industrias Creativas</a:t>
          </a:r>
        </a:p>
      </dsp:txBody>
      <dsp:txXfrm>
        <a:off x="2777572" y="3353291"/>
        <a:ext cx="3350730" cy="560534"/>
      </dsp:txXfrm>
    </dsp:sp>
    <dsp:sp modelId="{93471399-3B0A-AB42-962B-94781D4D7BC3}">
      <dsp:nvSpPr>
        <dsp:cNvPr id="0" name=""/>
        <dsp:cNvSpPr/>
      </dsp:nvSpPr>
      <dsp:spPr>
        <a:xfrm>
          <a:off x="2747248" y="4021798"/>
          <a:ext cx="3411378" cy="62118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/>
            <a:t>6. Cambio Climático</a:t>
          </a:r>
        </a:p>
      </dsp:txBody>
      <dsp:txXfrm>
        <a:off x="2777572" y="4052122"/>
        <a:ext cx="3350730" cy="5605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C79ACD-153C-E24C-B2C3-C3268427A12E}">
      <dsp:nvSpPr>
        <dsp:cNvPr id="0" name=""/>
        <dsp:cNvSpPr/>
      </dsp:nvSpPr>
      <dsp:spPr>
        <a:xfrm>
          <a:off x="471130" y="0"/>
          <a:ext cx="5339477" cy="524827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388AB3-27F7-C447-BE3D-A6070CA550B7}">
      <dsp:nvSpPr>
        <dsp:cNvPr id="0" name=""/>
        <dsp:cNvSpPr/>
      </dsp:nvSpPr>
      <dsp:spPr>
        <a:xfrm>
          <a:off x="3143" y="1574482"/>
          <a:ext cx="1512156" cy="20993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Registro en plataforma</a:t>
          </a:r>
          <a:endParaRPr lang="es-MX" sz="1800" kern="1200" dirty="0">
            <a:solidFill>
              <a:schemeClr val="tx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22 de marzo al 06 de mayo</a:t>
          </a:r>
          <a:endParaRPr lang="es-MX" sz="1800" kern="1200" dirty="0"/>
        </a:p>
      </dsp:txBody>
      <dsp:txXfrm>
        <a:off x="76960" y="1648299"/>
        <a:ext cx="1364522" cy="1951676"/>
      </dsp:txXfrm>
    </dsp:sp>
    <dsp:sp modelId="{11D07709-25ED-7544-86FF-586BFDEE7484}">
      <dsp:nvSpPr>
        <dsp:cNvPr id="0" name=""/>
        <dsp:cNvSpPr/>
      </dsp:nvSpPr>
      <dsp:spPr>
        <a:xfrm>
          <a:off x="1590908" y="1574482"/>
          <a:ext cx="1512156" cy="20993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Etapa local</a:t>
          </a:r>
          <a:endParaRPr lang="es-MX" sz="1800" kern="1200" dirty="0">
            <a:solidFill>
              <a:schemeClr val="tx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 13 de mayo</a:t>
          </a:r>
          <a:endParaRPr lang="es-MX" sz="1800" kern="1200" dirty="0"/>
        </a:p>
      </dsp:txBody>
      <dsp:txXfrm>
        <a:off x="1664725" y="1648299"/>
        <a:ext cx="1364522" cy="1951676"/>
      </dsp:txXfrm>
    </dsp:sp>
    <dsp:sp modelId="{C02203A9-5F06-9244-B9ED-D8DDFD385FB3}">
      <dsp:nvSpPr>
        <dsp:cNvPr id="0" name=""/>
        <dsp:cNvSpPr/>
      </dsp:nvSpPr>
      <dsp:spPr>
        <a:xfrm>
          <a:off x="3178672" y="1574482"/>
          <a:ext cx="1512156" cy="20993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Etapa </a:t>
          </a:r>
          <a:r>
            <a:rPr lang="es-MX" sz="1800" kern="1200" dirty="0" smtClean="0">
              <a:solidFill>
                <a:schemeClr val="tx1"/>
              </a:solidFill>
            </a:rPr>
            <a:t>regional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IT Roque</a:t>
          </a:r>
          <a:endParaRPr lang="es-MX" sz="1800" kern="1200" dirty="0">
            <a:solidFill>
              <a:schemeClr val="tx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03 al </a:t>
          </a:r>
          <a:r>
            <a:rPr lang="es-MX" sz="1800" kern="1200" dirty="0" smtClean="0"/>
            <a:t>06 </a:t>
          </a:r>
          <a:r>
            <a:rPr lang="es-MX" sz="1800" kern="1200" dirty="0" smtClean="0"/>
            <a:t>de septiembre</a:t>
          </a:r>
          <a:endParaRPr lang="es-MX" sz="1800" kern="1200" dirty="0"/>
        </a:p>
      </dsp:txBody>
      <dsp:txXfrm>
        <a:off x="3252489" y="1648299"/>
        <a:ext cx="1364522" cy="1951676"/>
      </dsp:txXfrm>
    </dsp:sp>
    <dsp:sp modelId="{0636A457-0826-47CF-9392-F4932079C75F}">
      <dsp:nvSpPr>
        <dsp:cNvPr id="0" name=""/>
        <dsp:cNvSpPr/>
      </dsp:nvSpPr>
      <dsp:spPr>
        <a:xfrm>
          <a:off x="4766437" y="1574482"/>
          <a:ext cx="1512156" cy="20993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Etapa </a:t>
          </a:r>
          <a:r>
            <a:rPr lang="es-MX" sz="1800" kern="1200" dirty="0" smtClean="0">
              <a:solidFill>
                <a:schemeClr val="tx1"/>
              </a:solidFill>
            </a:rPr>
            <a:t>nacional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IT Cd. Madero</a:t>
          </a:r>
          <a:endParaRPr lang="es-MX" sz="1800" kern="1200" dirty="0">
            <a:solidFill>
              <a:schemeClr val="tx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 05 al 08 de noviembre</a:t>
          </a:r>
          <a:endParaRPr lang="es-MX" sz="1800" kern="1200" dirty="0"/>
        </a:p>
      </dsp:txBody>
      <dsp:txXfrm>
        <a:off x="4840254" y="1648299"/>
        <a:ext cx="1364522" cy="19516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B61BEF0D-F0BB-DE4B-95CE-6DB70DBA9567}" type="datetimeFigureOut">
              <a:rPr lang="en-US" smtClean="0"/>
              <a:pPr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814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252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358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57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616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4/9/2024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675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4/9/2024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470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639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4/9/2024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307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839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4/9/2024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172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839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/>
          <a:srcRect l="34773" t="19270" r="35847" b="12847"/>
          <a:stretch/>
        </p:blipFill>
        <p:spPr>
          <a:xfrm>
            <a:off x="2476500" y="323238"/>
            <a:ext cx="6680200" cy="639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483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4413E7-933B-6F4E-B36A-5D61CCD06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dirty="0"/>
              <a:t>LOS ASPECTOS A EVALUAR SON: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CF5F3C-41FA-B349-9980-97D47DBA3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349624"/>
            <a:ext cx="6281873" cy="570218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dirty="0">
                <a:effectLst/>
                <a:latin typeface="Helvetica" pitchFamily="2" charset="0"/>
              </a:rPr>
              <a:t/>
            </a:r>
            <a:br>
              <a:rPr lang="es-MX" dirty="0">
                <a:effectLst/>
                <a:latin typeface="Helvetica" pitchFamily="2" charset="0"/>
              </a:rPr>
            </a:br>
            <a:endParaRPr lang="es-MX" dirty="0">
              <a:effectLst/>
              <a:latin typeface="Helvetica" pitchFamily="2" charset="0"/>
            </a:endParaRPr>
          </a:p>
          <a:p>
            <a:pPr marL="0" indent="0">
              <a:buNone/>
            </a:pPr>
            <a:r>
              <a:rPr lang="es-MX" sz="2600" dirty="0">
                <a:effectLst/>
                <a:latin typeface="Helvetica" pitchFamily="2" charset="0"/>
              </a:rPr>
              <a:t>-</a:t>
            </a:r>
            <a:r>
              <a:rPr lang="es-MX" dirty="0">
                <a:effectLst/>
                <a:latin typeface="Helvetica" pitchFamily="2" charset="0"/>
              </a:rPr>
              <a:t> </a:t>
            </a:r>
            <a:r>
              <a:rPr lang="es-MX" sz="2400" dirty="0">
                <a:effectLst/>
                <a:latin typeface="Helvetica" pitchFamily="2" charset="0"/>
              </a:rPr>
              <a:t>Memoria Técnica. </a:t>
            </a:r>
          </a:p>
          <a:p>
            <a:pPr marL="0" indent="0">
              <a:buNone/>
            </a:pPr>
            <a:r>
              <a:rPr lang="es-MX" sz="2400" b="1" dirty="0">
                <a:effectLst/>
                <a:latin typeface="Helvetica" pitchFamily="2" charset="0"/>
              </a:rPr>
              <a:t>- </a:t>
            </a:r>
            <a:r>
              <a:rPr lang="es-MX" sz="2400" dirty="0">
                <a:effectLst/>
                <a:latin typeface="Helvetica" pitchFamily="2" charset="0"/>
              </a:rPr>
              <a:t>Plan de Negocio</a:t>
            </a:r>
            <a:r>
              <a:rPr lang="es-MX" sz="2400" dirty="0">
                <a:latin typeface="Helvetica" pitchFamily="2" charset="0"/>
              </a:rPr>
              <a:t> (Modelo CANVA)</a:t>
            </a:r>
            <a:endParaRPr lang="es-MX" sz="2400" dirty="0">
              <a:effectLst/>
              <a:latin typeface="Helvetica" pitchFamily="2" charset="0"/>
            </a:endParaRPr>
          </a:p>
          <a:p>
            <a:pPr marL="0" indent="0">
              <a:buNone/>
            </a:pPr>
            <a:r>
              <a:rPr lang="es-MX" sz="2400" b="1" dirty="0">
                <a:effectLst/>
                <a:latin typeface="Helvetica" pitchFamily="2" charset="0"/>
              </a:rPr>
              <a:t>- </a:t>
            </a:r>
            <a:r>
              <a:rPr lang="es-MX" sz="2400" dirty="0">
                <a:effectLst/>
                <a:latin typeface="Helvetica" pitchFamily="2" charset="0"/>
              </a:rPr>
              <a:t>Funcionamiento del prototipo, prueba de concepto o producto que materializa el diseño de la innovación. </a:t>
            </a:r>
          </a:p>
          <a:p>
            <a:pPr marL="0" indent="0">
              <a:buNone/>
            </a:pPr>
            <a:r>
              <a:rPr lang="es-MX" sz="2400" b="1" dirty="0">
                <a:effectLst/>
                <a:latin typeface="Helvetica" pitchFamily="2" charset="0"/>
              </a:rPr>
              <a:t>- </a:t>
            </a:r>
            <a:r>
              <a:rPr lang="es-MX" sz="2400" dirty="0">
                <a:effectLst/>
                <a:latin typeface="Helvetica" pitchFamily="2" charset="0"/>
              </a:rPr>
              <a:t>Documentos probatorios de protección de propiedad intelectual de acuerdo con lo dispuesto en el </a:t>
            </a:r>
            <a:r>
              <a:rPr lang="es-MX" sz="2400" b="1" dirty="0">
                <a:effectLst/>
                <a:latin typeface="Helvetica" pitchFamily="2" charset="0"/>
              </a:rPr>
              <a:t>Manual de Procedimientos</a:t>
            </a:r>
            <a:r>
              <a:rPr lang="es-MX" sz="2400" dirty="0">
                <a:effectLst/>
                <a:latin typeface="Helvetica" pitchFamily="2" charset="0"/>
              </a:rPr>
              <a:t>. </a:t>
            </a:r>
          </a:p>
          <a:p>
            <a:pPr marL="0" indent="0">
              <a:buNone/>
            </a:pPr>
            <a:r>
              <a:rPr lang="es-MX" sz="2400" b="1" dirty="0">
                <a:effectLst/>
                <a:latin typeface="Helvetica" pitchFamily="2" charset="0"/>
              </a:rPr>
              <a:t>- </a:t>
            </a:r>
            <a:r>
              <a:rPr lang="es-MX" sz="2400" dirty="0">
                <a:effectLst/>
                <a:latin typeface="Helvetica" pitchFamily="2" charset="0"/>
              </a:rPr>
              <a:t>Estrategia de comercialización (Pitch) de acuerdo con lo dispuesto en el </a:t>
            </a:r>
            <a:r>
              <a:rPr lang="es-MX" sz="2400" b="1" dirty="0">
                <a:effectLst/>
                <a:latin typeface="Helvetica" pitchFamily="2" charset="0"/>
              </a:rPr>
              <a:t>Manual de Procedimientos </a:t>
            </a:r>
            <a:endParaRPr lang="es-MX" sz="2400" dirty="0">
              <a:effectLst/>
              <a:latin typeface="Helvetica" pitchFamily="2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34526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4D5077-EFCC-5C49-B5F5-6FC302456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FUENTES DE INFORMACIÓN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DD5A46-A59A-EF49-8CAF-C0DF8B220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2400" dirty="0"/>
              <a:t>CONCOVATORIA INNOVATECNM 2023, publicada en Innova.Tecnm.mx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17044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0A27D5-6E9B-184A-93E2-D791F0D98B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>
                <a:solidFill>
                  <a:schemeClr val="tx1"/>
                </a:solidFill>
              </a:rPr>
              <a:t>MAYORES INFORMES E INSCRIPCIONES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802299A-92C6-7B47-8E05-2B734533FD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/>
          </a:p>
          <a:p>
            <a:r>
              <a:rPr lang="es-MX" dirty="0" smtClean="0">
                <a:solidFill>
                  <a:schemeClr val="tx1"/>
                </a:solidFill>
              </a:rPr>
              <a:t>IRERI ONCHI ESPINOSA</a:t>
            </a:r>
            <a:endParaRPr lang="es-MX" dirty="0">
              <a:solidFill>
                <a:schemeClr val="tx1"/>
              </a:solidFill>
            </a:endParaRPr>
          </a:p>
          <a:p>
            <a:r>
              <a:rPr lang="es-MX" dirty="0">
                <a:solidFill>
                  <a:schemeClr val="tx1"/>
                </a:solidFill>
              </a:rPr>
              <a:t>CENTRO DE INCUBACIÓN E INNOVACIÓN EMPRESARIAL</a:t>
            </a:r>
          </a:p>
        </p:txBody>
      </p:sp>
    </p:spTree>
    <p:extLst>
      <p:ext uri="{BB962C8B-B14F-4D97-AF65-F5344CB8AC3E}">
        <p14:creationId xmlns:p14="http://schemas.microsoft.com/office/powerpoint/2010/main" val="1801261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62FB2D-CA35-9145-AD30-D5AED5815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800" b="1" dirty="0">
                <a:effectLst/>
                <a:latin typeface="Helvetica" pitchFamily="2" charset="0"/>
              </a:rPr>
              <a:t>EL TECNOLÓGICO NACIONAL DE MÉXICO </a:t>
            </a:r>
            <a:br>
              <a:rPr lang="es-MX" sz="2800" b="1" dirty="0">
                <a:effectLst/>
                <a:latin typeface="Helvetica" pitchFamily="2" charset="0"/>
              </a:rPr>
            </a:br>
            <a:r>
              <a:rPr lang="es-MX" sz="2800" dirty="0">
                <a:effectLst/>
                <a:latin typeface="Helvetica" pitchFamily="2" charset="0"/>
              </a:rPr>
              <a:t/>
            </a:r>
            <a:br>
              <a:rPr lang="es-MX" sz="2800" dirty="0">
                <a:effectLst/>
                <a:latin typeface="Helvetica" pitchFamily="2" charset="0"/>
              </a:rPr>
            </a:br>
            <a:r>
              <a:rPr lang="es-MX" sz="2800" b="1" dirty="0">
                <a:effectLst/>
                <a:latin typeface="Helvetica" pitchFamily="2" charset="0"/>
              </a:rPr>
              <a:t>CONVOCA :</a:t>
            </a:r>
            <a:r>
              <a:rPr lang="es-MX" sz="2800" dirty="0">
                <a:effectLst/>
                <a:latin typeface="Helvetica" pitchFamily="2" charset="0"/>
              </a:rPr>
              <a:t/>
            </a:r>
            <a:br>
              <a:rPr lang="es-MX" sz="2800" dirty="0">
                <a:effectLst/>
                <a:latin typeface="Helvetica" pitchFamily="2" charset="0"/>
              </a:rPr>
            </a:br>
            <a:endParaRPr lang="es-MX" sz="28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F9FBC7-C997-7648-B8A0-4EACE1BF7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>
                <a:effectLst/>
                <a:latin typeface="Helvetica" pitchFamily="2" charset="0"/>
              </a:rPr>
              <a:t>A las y los estudiantes, docentes e investigadores de los Institutos Tecnológicos y Centros, a participar en la: </a:t>
            </a:r>
          </a:p>
          <a:p>
            <a:pPr marL="0" indent="0">
              <a:buNone/>
            </a:pPr>
            <a:r>
              <a:rPr lang="es-MX" sz="2400" b="1" dirty="0">
                <a:effectLst/>
                <a:latin typeface="Helvetica" pitchFamily="2" charset="0"/>
              </a:rPr>
              <a:t>CUMBRE NACIONAL DE DESARROLLO TECNOLÓGICO, INVESTIGACIÓN E INNOVACIÓN INNOVATECNM 2023 </a:t>
            </a:r>
            <a:endParaRPr lang="es-MX" sz="2400" dirty="0">
              <a:effectLst/>
              <a:latin typeface="Helvetica" pitchFamily="2" charset="0"/>
            </a:endParaRPr>
          </a:p>
          <a:p>
            <a:pPr marL="0" indent="0">
              <a:buNone/>
            </a:pPr>
            <a:r>
              <a:rPr lang="es-MX" sz="2400" dirty="0">
                <a:effectLst/>
                <a:latin typeface="Helvetica" pitchFamily="2" charset="0"/>
              </a:rPr>
              <a:t>Que constará de tres eventos simultáneos: </a:t>
            </a:r>
          </a:p>
          <a:p>
            <a:r>
              <a:rPr lang="es-MX" sz="2400" b="1" dirty="0">
                <a:effectLst/>
                <a:latin typeface="Helvetica" pitchFamily="2" charset="0"/>
              </a:rPr>
              <a:t>I. Certamen de Proyectos InnovaTecNM </a:t>
            </a:r>
            <a:endParaRPr lang="es-MX" sz="2400" dirty="0">
              <a:effectLst/>
              <a:latin typeface="Helvetica" pitchFamily="2" charset="0"/>
            </a:endParaRPr>
          </a:p>
          <a:p>
            <a:r>
              <a:rPr lang="es-MX" sz="2400" b="1" dirty="0">
                <a:effectLst/>
                <a:latin typeface="Helvetica" pitchFamily="2" charset="0"/>
              </a:rPr>
              <a:t>II. HackaTecNM </a:t>
            </a:r>
            <a:endParaRPr lang="es-MX" sz="2400" dirty="0">
              <a:effectLst/>
              <a:latin typeface="Helvetica" pitchFamily="2" charset="0"/>
            </a:endParaRPr>
          </a:p>
          <a:p>
            <a:r>
              <a:rPr lang="es-MX" sz="2400" b="1" dirty="0">
                <a:effectLst/>
                <a:latin typeface="Helvetica" pitchFamily="2" charset="0"/>
              </a:rPr>
              <a:t>III. Exhibición de Robótica </a:t>
            </a:r>
            <a:endParaRPr lang="es-MX" sz="2400" dirty="0">
              <a:effectLst/>
              <a:latin typeface="Helvetica" pitchFamily="2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29729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D47A72-F8B8-7645-A2A0-9410781FC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CERTAMEN PROYECTOS INNOVATECNM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2FCA8F-E66C-5B48-8C8C-4987C49879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sz="2400" b="1" dirty="0">
                <a:effectLst/>
                <a:latin typeface="Helvetica" pitchFamily="2" charset="0"/>
              </a:rPr>
              <a:t>Objetivo General: </a:t>
            </a:r>
            <a:endParaRPr lang="es-MX" sz="2400" dirty="0">
              <a:effectLst/>
              <a:latin typeface="Helvetica" pitchFamily="2" charset="0"/>
            </a:endParaRPr>
          </a:p>
          <a:p>
            <a:pPr algn="just"/>
            <a:r>
              <a:rPr lang="es-MX" sz="2400" dirty="0">
                <a:latin typeface="Helvetica" pitchFamily="2" charset="0"/>
              </a:rPr>
              <a:t>Desarrollar proyectos de base tecnológica y creativos con características de escalabilidad que incentiven las capacidades de investigación y desarrollo tecnológico en la solución de problemas de los diferentes sectores público, social y privado, presentes en el ámbito local, regional y nacional, así como fortalecer procesos de innovación y emprendimiento en los participantes.</a:t>
            </a:r>
            <a:endParaRPr lang="es-MX" sz="2400" dirty="0">
              <a:effectLst/>
              <a:latin typeface="Helvetica" pitchFamily="2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94408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7B65D3-0355-4844-9A77-FD017D412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b="1" dirty="0">
                <a:effectLst/>
                <a:latin typeface="Helvetica" pitchFamily="2" charset="0"/>
              </a:rPr>
              <a:t>BASES DE </a:t>
            </a:r>
            <a:r>
              <a:rPr lang="es-MX" sz="3200" b="1" dirty="0">
                <a:effectLst/>
                <a:latin typeface="Helvetica" pitchFamily="2" charset="0"/>
              </a:rPr>
              <a:t>PARTICIPACIÓN </a:t>
            </a:r>
            <a:r>
              <a:rPr lang="es-MX" dirty="0">
                <a:effectLst/>
                <a:latin typeface="Helvetica" pitchFamily="2" charset="0"/>
              </a:rPr>
              <a:t/>
            </a:r>
            <a:br>
              <a:rPr lang="es-MX" dirty="0">
                <a:effectLst/>
                <a:latin typeface="Helvetica" pitchFamily="2" charset="0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71DF62-34B8-BD40-A358-2BA04EBCE3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4389" y="803186"/>
            <a:ext cx="6545932" cy="524862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MX" sz="2300" b="1" dirty="0">
                <a:effectLst/>
                <a:latin typeface="Helvetica" pitchFamily="2" charset="0"/>
              </a:rPr>
              <a:t>PARTICIPANTES: </a:t>
            </a:r>
            <a:endParaRPr lang="es-MX" sz="2300" dirty="0">
              <a:effectLst/>
              <a:latin typeface="Helvetica" pitchFamily="2" charset="0"/>
            </a:endParaRPr>
          </a:p>
          <a:p>
            <a:pPr marL="0" indent="0">
              <a:buNone/>
            </a:pPr>
            <a:r>
              <a:rPr lang="es-MX" sz="2100" dirty="0">
                <a:effectLst/>
                <a:latin typeface="Helvetica" pitchFamily="2" charset="0"/>
              </a:rPr>
              <a:t>Podrán participar las y los estudiantes del Tecnológico Nacional de México® (TecNM), de los niveles de licenciatura y posgrado: </a:t>
            </a:r>
          </a:p>
          <a:p>
            <a:pPr marL="0" indent="0">
              <a:buNone/>
            </a:pPr>
            <a:r>
              <a:rPr lang="es-MX" sz="2100" b="1" dirty="0">
                <a:effectLst/>
                <a:latin typeface="Helvetica" pitchFamily="2" charset="0"/>
              </a:rPr>
              <a:t>• </a:t>
            </a:r>
            <a:r>
              <a:rPr lang="es-MX" sz="2100" dirty="0">
                <a:effectLst/>
                <a:latin typeface="Helvetica" pitchFamily="2" charset="0"/>
              </a:rPr>
              <a:t>Deberán estar inscritos oficialmente al momento de su registro. </a:t>
            </a:r>
          </a:p>
          <a:p>
            <a:pPr marL="0" indent="0">
              <a:buNone/>
            </a:pPr>
            <a:r>
              <a:rPr lang="es-MX" sz="2100" dirty="0">
                <a:effectLst/>
                <a:latin typeface="Helvetica" pitchFamily="2" charset="0"/>
              </a:rPr>
              <a:t>• Los equipos deberán ser multidisciplinarios y estar conformados por un mínimo de tres y un máximo de cinco estudiantes de las diferentes carreras ofertadas en el Instituto Tecnológico de origen. </a:t>
            </a:r>
          </a:p>
          <a:p>
            <a:pPr marL="0" indent="0">
              <a:buNone/>
            </a:pPr>
            <a:r>
              <a:rPr lang="es-MX" sz="2100" dirty="0">
                <a:effectLst/>
                <a:latin typeface="Helvetica" pitchFamily="2" charset="0"/>
              </a:rPr>
              <a:t>• Los equipos se integrarán de forma equitativa, mediante la inclusión de hombres y mujeres. </a:t>
            </a:r>
          </a:p>
          <a:p>
            <a:pPr marL="0" indent="0">
              <a:buNone/>
            </a:pPr>
            <a:r>
              <a:rPr lang="es-MX" sz="2100" dirty="0">
                <a:effectLst/>
                <a:latin typeface="Helvetica" pitchFamily="2" charset="0"/>
              </a:rPr>
              <a:t>• Cada estudiante, podrá estar registrado hasta en dos proyectos, siendo líder solamente en uno de ellos. </a:t>
            </a:r>
          </a:p>
          <a:p>
            <a:pPr marL="0" indent="0">
              <a:buNone/>
            </a:pPr>
            <a:r>
              <a:rPr lang="es-MX" sz="2100" dirty="0">
                <a:effectLst/>
                <a:latin typeface="Helvetica" pitchFamily="2" charset="0"/>
              </a:rPr>
              <a:t>• El personal docente y de investigación, adscrito al Tecnológico Nacional de México® (TecNM) podrá asesorar a los equipos participantes 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96028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D0E737-37EC-C543-B655-32C913A49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CATEGORIAS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400008F-CF9B-E344-A0E8-47E67BC39E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8405132"/>
              </p:ext>
            </p:extLst>
          </p:nvPr>
        </p:nvGraphicFramePr>
        <p:xfrm>
          <a:off x="5118100" y="803275"/>
          <a:ext cx="6281738" cy="524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834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2F1C1B-3435-FA43-A411-1645F56AF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400" dirty="0"/>
              <a:t>1. SECTOR AGROALIMENTARIO</a:t>
            </a:r>
            <a:br>
              <a:rPr lang="es-MX" sz="2400" dirty="0"/>
            </a:br>
            <a:r>
              <a:rPr lang="es-MX" sz="2400" dirty="0"/>
              <a:t/>
            </a:r>
            <a:br>
              <a:rPr lang="es-MX" sz="2400" dirty="0"/>
            </a:br>
            <a:r>
              <a:rPr lang="es-MX" sz="2400" dirty="0"/>
              <a:t>Áreas de aplicación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E400A693-D538-FE43-9CDF-E09D5D7C3C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3985433"/>
              </p:ext>
            </p:extLst>
          </p:nvPr>
        </p:nvGraphicFramePr>
        <p:xfrm>
          <a:off x="5607424" y="1183341"/>
          <a:ext cx="5770569" cy="5059680"/>
        </p:xfrm>
        <a:graphic>
          <a:graphicData uri="http://schemas.openxmlformats.org/drawingml/2006/table">
            <a:tbl>
              <a:tblPr/>
              <a:tblGrid>
                <a:gridCol w="5770569">
                  <a:extLst>
                    <a:ext uri="{9D8B030D-6E8A-4147-A177-3AD203B41FA5}">
                      <a16:colId xmlns:a16="http://schemas.microsoft.com/office/drawing/2014/main" val="4194656922"/>
                    </a:ext>
                  </a:extLst>
                </a:gridCol>
              </a:tblGrid>
              <a:tr h="4884084">
                <a:tc>
                  <a:txBody>
                    <a:bodyPr/>
                    <a:lstStyle/>
                    <a:p>
                      <a:r>
                        <a:rPr lang="es-MX" sz="1700" dirty="0">
                          <a:effectLst/>
                          <a:latin typeface="Helvetica" pitchFamily="2" charset="0"/>
                        </a:rPr>
                        <a:t/>
                      </a:r>
                      <a:br>
                        <a:rPr lang="es-MX" sz="1700" dirty="0">
                          <a:effectLst/>
                          <a:latin typeface="Helvetica" pitchFamily="2" charset="0"/>
                        </a:rPr>
                      </a:br>
                      <a:endParaRPr lang="es-MX" sz="1700" dirty="0">
                        <a:effectLst/>
                        <a:latin typeface="Helvetica" pitchFamily="2" charset="0"/>
                      </a:endParaRPr>
                    </a:p>
                    <a:p>
                      <a:r>
                        <a:rPr lang="es-MX" sz="2400" dirty="0">
                          <a:effectLst/>
                          <a:latin typeface="Helvetica" pitchFamily="2" charset="0"/>
                        </a:rPr>
                        <a:t>- Industria alimentaria </a:t>
                      </a:r>
                    </a:p>
                    <a:p>
                      <a:r>
                        <a:rPr lang="es-MX" sz="2400" b="1" dirty="0">
                          <a:effectLst/>
                          <a:latin typeface="Helvetica" pitchFamily="2" charset="0"/>
                        </a:rPr>
                        <a:t>- </a:t>
                      </a:r>
                      <a:r>
                        <a:rPr lang="es-MX" sz="2400" dirty="0">
                          <a:effectLst/>
                          <a:latin typeface="Helvetica" pitchFamily="2" charset="0"/>
                        </a:rPr>
                        <a:t>Tecnificación de la producción agrícola </a:t>
                      </a:r>
                    </a:p>
                    <a:p>
                      <a:r>
                        <a:rPr lang="es-MX" sz="2400" b="1" dirty="0">
                          <a:effectLst/>
                          <a:latin typeface="Helvetica" pitchFamily="2" charset="0"/>
                        </a:rPr>
                        <a:t>- </a:t>
                      </a:r>
                      <a:r>
                        <a:rPr lang="es-MX" sz="2400" dirty="0">
                          <a:effectLst/>
                          <a:latin typeface="Helvetica" pitchFamily="2" charset="0"/>
                        </a:rPr>
                        <a:t>Producción pecuaria </a:t>
                      </a:r>
                    </a:p>
                    <a:p>
                      <a:r>
                        <a:rPr lang="es-MX" sz="2400" b="1" dirty="0">
                          <a:effectLst/>
                          <a:latin typeface="Helvetica" pitchFamily="2" charset="0"/>
                        </a:rPr>
                        <a:t>- </a:t>
                      </a:r>
                      <a:r>
                        <a:rPr lang="es-MX" sz="2400" dirty="0">
                          <a:effectLst/>
                          <a:latin typeface="Helvetica" pitchFamily="2" charset="0"/>
                        </a:rPr>
                        <a:t>Insumos (semillas, fertilizantes, abonos, maquinaria y equipo) </a:t>
                      </a:r>
                    </a:p>
                    <a:p>
                      <a:r>
                        <a:rPr lang="es-MX" sz="2400" b="1" dirty="0">
                          <a:effectLst/>
                          <a:latin typeface="Helvetica" pitchFamily="2" charset="0"/>
                        </a:rPr>
                        <a:t>- </a:t>
                      </a:r>
                      <a:r>
                        <a:rPr lang="es-MX" sz="2400" dirty="0">
                          <a:effectLst/>
                          <a:latin typeface="Helvetica" pitchFamily="2" charset="0"/>
                        </a:rPr>
                        <a:t>Nuevos modelos de agricultura </a:t>
                      </a:r>
                    </a:p>
                    <a:p>
                      <a:r>
                        <a:rPr lang="es-MX" sz="2400" b="1" dirty="0">
                          <a:effectLst/>
                          <a:latin typeface="Helvetica" pitchFamily="2" charset="0"/>
                        </a:rPr>
                        <a:t>- </a:t>
                      </a:r>
                      <a:r>
                        <a:rPr lang="es-MX" sz="2400" dirty="0">
                          <a:effectLst/>
                          <a:latin typeface="Helvetica" pitchFamily="2" charset="0"/>
                        </a:rPr>
                        <a:t>Agricultura urbana </a:t>
                      </a:r>
                    </a:p>
                    <a:p>
                      <a:r>
                        <a:rPr lang="es-MX" sz="2400" b="1" dirty="0">
                          <a:effectLst/>
                          <a:latin typeface="Helvetica" pitchFamily="2" charset="0"/>
                        </a:rPr>
                        <a:t>- </a:t>
                      </a:r>
                      <a:r>
                        <a:rPr lang="es-MX" sz="2400" dirty="0">
                          <a:effectLst/>
                          <a:latin typeface="Helvetica" pitchFamily="2" charset="0"/>
                        </a:rPr>
                        <a:t>Alimentos del futuro </a:t>
                      </a:r>
                    </a:p>
                    <a:p>
                      <a:r>
                        <a:rPr lang="es-MX" sz="2400" b="1" dirty="0">
                          <a:effectLst/>
                          <a:latin typeface="Helvetica" pitchFamily="2" charset="0"/>
                        </a:rPr>
                        <a:t>- </a:t>
                      </a:r>
                      <a:r>
                        <a:rPr lang="es-MX" sz="2400" dirty="0">
                          <a:effectLst/>
                          <a:latin typeface="Helvetica" pitchFamily="2" charset="0"/>
                        </a:rPr>
                        <a:t>Ingeniería genética verde </a:t>
                      </a:r>
                    </a:p>
                    <a:p>
                      <a:r>
                        <a:rPr lang="es-MX" sz="2400" b="1" dirty="0">
                          <a:effectLst/>
                          <a:latin typeface="Helvetica" pitchFamily="2" charset="0"/>
                        </a:rPr>
                        <a:t>- </a:t>
                      </a:r>
                      <a:r>
                        <a:rPr lang="es-MX" sz="2400" dirty="0">
                          <a:effectLst/>
                          <a:latin typeface="Helvetica" pitchFamily="2" charset="0"/>
                        </a:rPr>
                        <a:t>Granjas verticales </a:t>
                      </a:r>
                    </a:p>
                    <a:p>
                      <a:r>
                        <a:rPr lang="es-MX" sz="2400" b="1" dirty="0">
                          <a:effectLst/>
                          <a:latin typeface="Helvetica" pitchFamily="2" charset="0"/>
                        </a:rPr>
                        <a:t>- </a:t>
                      </a:r>
                      <a:r>
                        <a:rPr lang="es-MX" sz="2400" dirty="0">
                          <a:effectLst/>
                          <a:latin typeface="Helvetica" pitchFamily="2" charset="0"/>
                        </a:rPr>
                        <a:t>Autonomía alimentaria </a:t>
                      </a:r>
                    </a:p>
                    <a:p>
                      <a:r>
                        <a:rPr lang="es-MX" sz="1700" dirty="0">
                          <a:effectLst/>
                          <a:latin typeface="Helvetica" pitchFamily="2" charset="0"/>
                        </a:rPr>
                        <a:t/>
                      </a:r>
                      <a:br>
                        <a:rPr lang="es-MX" sz="1700" dirty="0">
                          <a:effectLst/>
                          <a:latin typeface="Helvetica" pitchFamily="2" charset="0"/>
                        </a:rPr>
                      </a:br>
                      <a:endParaRPr lang="es-MX" sz="1700" dirty="0">
                        <a:effectLst/>
                        <a:latin typeface="Helvetica" pitchFamily="2" charset="0"/>
                      </a:endParaRPr>
                    </a:p>
                  </a:txBody>
                  <a:tcPr marL="45613" marR="4561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55792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3228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F33E55-D979-BC48-A5E4-00CA47707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800" dirty="0"/>
              <a:t>6. CAMBIO CLIMÁTICO</a:t>
            </a:r>
            <a:br>
              <a:rPr lang="es-MX" sz="2800" dirty="0"/>
            </a:br>
            <a:r>
              <a:rPr lang="es-MX" sz="2800" dirty="0"/>
              <a:t/>
            </a:r>
            <a:br>
              <a:rPr lang="es-MX" sz="2800" dirty="0"/>
            </a:br>
            <a:r>
              <a:rPr lang="es-MX" sz="2800" dirty="0"/>
              <a:t>Áreas de aplicación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7ED887D0-EFE9-8A48-BC98-EDADE37CDF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2379868"/>
              </p:ext>
            </p:extLst>
          </p:nvPr>
        </p:nvGraphicFramePr>
        <p:xfrm>
          <a:off x="5351929" y="510988"/>
          <a:ext cx="6259046" cy="7944196"/>
        </p:xfrm>
        <a:graphic>
          <a:graphicData uri="http://schemas.openxmlformats.org/drawingml/2006/table">
            <a:tbl>
              <a:tblPr/>
              <a:tblGrid>
                <a:gridCol w="6259046">
                  <a:extLst>
                    <a:ext uri="{9D8B030D-6E8A-4147-A177-3AD203B41FA5}">
                      <a16:colId xmlns:a16="http://schemas.microsoft.com/office/drawing/2014/main" val="1693533817"/>
                    </a:ext>
                  </a:extLst>
                </a:gridCol>
              </a:tblGrid>
              <a:tr h="7944196">
                <a:tc>
                  <a:txBody>
                    <a:bodyPr/>
                    <a:lstStyle/>
                    <a:p>
                      <a:r>
                        <a:rPr lang="es-MX" sz="2400" dirty="0">
                          <a:effectLst/>
                          <a:latin typeface="Helvetica" pitchFamily="2" charset="0"/>
                        </a:rPr>
                        <a:t/>
                      </a:r>
                      <a:br>
                        <a:rPr lang="es-MX" sz="2400" dirty="0">
                          <a:effectLst/>
                          <a:latin typeface="Helvetica" pitchFamily="2" charset="0"/>
                        </a:rPr>
                      </a:br>
                      <a:endParaRPr lang="es-MX" sz="2400" dirty="0">
                        <a:effectLst/>
                        <a:latin typeface="Helvetica" pitchFamily="2" charset="0"/>
                      </a:endParaRPr>
                    </a:p>
                    <a:p>
                      <a:r>
                        <a:rPr lang="es-MX" sz="2400" dirty="0">
                          <a:effectLst/>
                          <a:latin typeface="Helvetica" pitchFamily="2" charset="0"/>
                        </a:rPr>
                        <a:t>- Energía verde (eólica, solar, hidrógeno, etc.) </a:t>
                      </a:r>
                    </a:p>
                    <a:p>
                      <a:r>
                        <a:rPr lang="es-MX" sz="2400" b="1" dirty="0">
                          <a:effectLst/>
                          <a:latin typeface="Helvetica" pitchFamily="2" charset="0"/>
                        </a:rPr>
                        <a:t>- </a:t>
                      </a:r>
                      <a:r>
                        <a:rPr lang="es-MX" sz="2400" dirty="0">
                          <a:effectLst/>
                          <a:latin typeface="Helvetica" pitchFamily="2" charset="0"/>
                        </a:rPr>
                        <a:t>Desalinización </a:t>
                      </a:r>
                    </a:p>
                    <a:p>
                      <a:r>
                        <a:rPr lang="es-MX" sz="2400" b="1" dirty="0">
                          <a:effectLst/>
                          <a:latin typeface="Helvetica" pitchFamily="2" charset="0"/>
                        </a:rPr>
                        <a:t>- </a:t>
                      </a:r>
                      <a:r>
                        <a:rPr lang="es-MX" sz="2400" dirty="0">
                          <a:effectLst/>
                          <a:latin typeface="Helvetica" pitchFamily="2" charset="0"/>
                        </a:rPr>
                        <a:t>Tecnología aplicada al reciclaje, transformación o tratamiento de agua, sólidos, plásticos y residuos peligrosos </a:t>
                      </a:r>
                    </a:p>
                    <a:p>
                      <a:r>
                        <a:rPr lang="es-MX" sz="2400" b="1" dirty="0">
                          <a:effectLst/>
                          <a:latin typeface="Helvetica" pitchFamily="2" charset="0"/>
                        </a:rPr>
                        <a:t>- </a:t>
                      </a:r>
                      <a:r>
                        <a:rPr lang="es-MX" sz="2400" dirty="0">
                          <a:effectLst/>
                          <a:latin typeface="Helvetica" pitchFamily="2" charset="0"/>
                        </a:rPr>
                        <a:t>Proyectos que propongan estrategias para mitigar el cambio climático </a:t>
                      </a:r>
                    </a:p>
                    <a:p>
                      <a:r>
                        <a:rPr lang="es-MX" sz="2400" b="1" dirty="0">
                          <a:effectLst/>
                          <a:latin typeface="Helvetica" pitchFamily="2" charset="0"/>
                        </a:rPr>
                        <a:t>- </a:t>
                      </a:r>
                      <a:r>
                        <a:rPr lang="es-MX" sz="2400" dirty="0">
                          <a:effectLst/>
                          <a:latin typeface="Helvetica" pitchFamily="2" charset="0"/>
                        </a:rPr>
                        <a:t>Ecotecnologías </a:t>
                      </a:r>
                    </a:p>
                    <a:p>
                      <a:r>
                        <a:rPr lang="es-MX" sz="2400" b="1" dirty="0">
                          <a:effectLst/>
                          <a:latin typeface="Helvetica" pitchFamily="2" charset="0"/>
                        </a:rPr>
                        <a:t>- </a:t>
                      </a:r>
                      <a:r>
                        <a:rPr lang="es-MX" sz="2400" dirty="0">
                          <a:effectLst/>
                          <a:latin typeface="Helvetica" pitchFamily="2" charset="0"/>
                        </a:rPr>
                        <a:t>Transición energética </a:t>
                      </a:r>
                    </a:p>
                    <a:p>
                      <a:r>
                        <a:rPr lang="es-MX" sz="2400" b="1" dirty="0">
                          <a:effectLst/>
                          <a:latin typeface="Helvetica" pitchFamily="2" charset="0"/>
                        </a:rPr>
                        <a:t>- </a:t>
                      </a:r>
                      <a:r>
                        <a:rPr lang="es-MX" sz="2400" dirty="0">
                          <a:effectLst/>
                          <a:latin typeface="Helvetica" pitchFamily="2" charset="0"/>
                        </a:rPr>
                        <a:t>Sistemas de ahorro y aprovechamiento de agua pluvial </a:t>
                      </a:r>
                    </a:p>
                    <a:p>
                      <a:r>
                        <a:rPr lang="es-MX" sz="2400" b="1" dirty="0">
                          <a:effectLst/>
                          <a:latin typeface="Helvetica" pitchFamily="2" charset="0"/>
                        </a:rPr>
                        <a:t>- </a:t>
                      </a:r>
                      <a:r>
                        <a:rPr lang="es-MX" sz="2400" dirty="0">
                          <a:effectLst/>
                          <a:latin typeface="Helvetica" pitchFamily="2" charset="0"/>
                        </a:rPr>
                        <a:t>Educación ambiental </a:t>
                      </a:r>
                    </a:p>
                    <a:p>
                      <a:r>
                        <a:rPr lang="es-MX" sz="2400" dirty="0">
                          <a:effectLst/>
                          <a:latin typeface="Helvetica" pitchFamily="2" charset="0"/>
                        </a:rPr>
                        <a:t/>
                      </a:r>
                      <a:br>
                        <a:rPr lang="es-MX" sz="2400" dirty="0">
                          <a:effectLst/>
                          <a:latin typeface="Helvetica" pitchFamily="2" charset="0"/>
                        </a:rPr>
                      </a:br>
                      <a:endParaRPr lang="es-MX" sz="2400" dirty="0">
                        <a:effectLst/>
                        <a:latin typeface="Helvetica" pitchFamily="2" charset="0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27249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035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A71E92-D9FE-4540-AABC-4C2D94606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LOS PROYECTOS DEBERÁN: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56F12D-142C-BB48-94B5-AE6E65317A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MX" dirty="0">
                <a:effectLst/>
                <a:latin typeface="Helvetica" pitchFamily="2" charset="0"/>
              </a:rPr>
              <a:t/>
            </a:r>
            <a:br>
              <a:rPr lang="es-MX" dirty="0">
                <a:effectLst/>
                <a:latin typeface="Helvetica" pitchFamily="2" charset="0"/>
              </a:rPr>
            </a:br>
            <a:endParaRPr lang="es-MX" dirty="0">
              <a:effectLst/>
              <a:latin typeface="Helvetica" pitchFamily="2" charset="0"/>
            </a:endParaRPr>
          </a:p>
          <a:p>
            <a:pPr marL="0" indent="0">
              <a:buNone/>
            </a:pPr>
            <a:r>
              <a:rPr lang="es-MX" dirty="0">
                <a:effectLst/>
                <a:latin typeface="Helvetica" pitchFamily="2" charset="0"/>
              </a:rPr>
              <a:t>Presentar propuestas creativas que conduzcan a soluciones originales o mejoras significativas, que puedan ser comprobables, cuidando siempre el respeto y resguardo al medioambiente. </a:t>
            </a:r>
          </a:p>
          <a:p>
            <a:pPr marL="0" indent="0">
              <a:buNone/>
            </a:pPr>
            <a:r>
              <a:rPr lang="es-MX" b="1" dirty="0">
                <a:effectLst/>
                <a:latin typeface="Helvetica" pitchFamily="2" charset="0"/>
              </a:rPr>
              <a:t>• </a:t>
            </a:r>
            <a:r>
              <a:rPr lang="es-MX" dirty="0">
                <a:effectLst/>
                <a:latin typeface="Helvetica" pitchFamily="2" charset="0"/>
              </a:rPr>
              <a:t>Aplicar tecnologías que permitan un grado evidente de mejora en cualquiera de las categorías de los proyectos. </a:t>
            </a:r>
          </a:p>
          <a:p>
            <a:pPr marL="0" indent="0">
              <a:buNone/>
            </a:pPr>
            <a:r>
              <a:rPr lang="es-MX" dirty="0">
                <a:effectLst/>
                <a:latin typeface="Helvetica" pitchFamily="2" charset="0"/>
              </a:rPr>
              <a:t>• Ser desarrollados en equipos multidisciplinarios. </a:t>
            </a:r>
          </a:p>
          <a:p>
            <a:pPr marL="0" indent="0">
              <a:buNone/>
            </a:pPr>
            <a:r>
              <a:rPr lang="es-MX" dirty="0">
                <a:effectLst/>
                <a:latin typeface="Helvetica" pitchFamily="2" charset="0"/>
              </a:rPr>
              <a:t>Contar con un máximo de dos docentes asesores pertenecientes a los Institutos Tecnológicos participantes. </a:t>
            </a:r>
          </a:p>
          <a:p>
            <a:pPr marL="0" indent="0">
              <a:buNone/>
            </a:pPr>
            <a:r>
              <a:rPr lang="es-MX" b="1" dirty="0">
                <a:effectLst/>
                <a:latin typeface="Helvetica" pitchFamily="2" charset="0"/>
              </a:rPr>
              <a:t>• </a:t>
            </a:r>
            <a:r>
              <a:rPr lang="es-MX" dirty="0">
                <a:effectLst/>
                <a:latin typeface="Helvetica" pitchFamily="2" charset="0"/>
              </a:rPr>
              <a:t>Proponer soluciones, incluyendo elementos tecnológicos de vanguardia focalizados en las diferentes categorías. </a:t>
            </a:r>
          </a:p>
          <a:p>
            <a:pPr marL="0" indent="0">
              <a:buNone/>
            </a:pPr>
            <a:r>
              <a:rPr lang="es-MX" b="1" dirty="0">
                <a:effectLst/>
                <a:latin typeface="Helvetica" pitchFamily="2" charset="0"/>
              </a:rPr>
              <a:t>• </a:t>
            </a:r>
            <a:r>
              <a:rPr lang="es-MX" dirty="0">
                <a:effectLst/>
                <a:latin typeface="Helvetica" pitchFamily="2" charset="0"/>
              </a:rPr>
              <a:t>Describir la estrategia en materia de protección de propiedad intelectual que se solicita en cada una de las etapas del InnovaTecNM, así como identificar la(s) figura(s) jurídica(s) correspondiente(s). </a:t>
            </a:r>
          </a:p>
          <a:p>
            <a:pPr marL="0" indent="0">
              <a:buNone/>
            </a:pPr>
            <a:r>
              <a:rPr lang="es-MX" b="1" dirty="0">
                <a:effectLst/>
                <a:latin typeface="Helvetica" pitchFamily="2" charset="0"/>
              </a:rPr>
              <a:t>• </a:t>
            </a:r>
            <a:r>
              <a:rPr lang="es-MX" dirty="0">
                <a:effectLst/>
                <a:latin typeface="Helvetica" pitchFamily="2" charset="0"/>
              </a:rPr>
              <a:t>Integrar las evidencias de búsqueda sobre investigaciones tecnológicas, generadas por otros autores respecto a la creatividad e innovación que presenta el proyecto (estado del arte). </a:t>
            </a:r>
          </a:p>
          <a:p>
            <a:pPr marL="0" indent="0">
              <a:buNone/>
            </a:pPr>
            <a:r>
              <a:rPr lang="es-MX" b="1" dirty="0">
                <a:effectLst/>
                <a:latin typeface="Helvetica" pitchFamily="2" charset="0"/>
              </a:rPr>
              <a:t>• </a:t>
            </a:r>
            <a:r>
              <a:rPr lang="es-MX" dirty="0">
                <a:effectLst/>
                <a:latin typeface="Helvetica" pitchFamily="2" charset="0"/>
              </a:rPr>
              <a:t>Ser registrados en el SISTEMA InnovaTecNM disponible, a partir del 20 de marzo de 2023, en el siguiente enlace de ingreso: https://innova.tecnm.mx. 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99650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BB7DC6-30F5-8D41-A67A-439AC4538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ETAPAS </a:t>
            </a:r>
            <a:r>
              <a:rPr lang="es-MX" smtClean="0"/>
              <a:t>DEL EVENTO</a:t>
            </a:r>
            <a:endParaRPr lang="es-MX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EB361BE1-187F-0745-BCD6-E086FA1AF6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1304261"/>
              </p:ext>
            </p:extLst>
          </p:nvPr>
        </p:nvGraphicFramePr>
        <p:xfrm>
          <a:off x="4876800" y="954008"/>
          <a:ext cx="6281738" cy="524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0441166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10B6F4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CB9708-C445-4049-9D7F-4C8684E69AF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{3773B276-F52B-424F-93CD-9FE681BD9650}tf16401369_mac</Template>
  <TotalTime>308</TotalTime>
  <Words>144</Words>
  <Application>Microsoft Office PowerPoint</Application>
  <PresentationFormat>Panorámica</PresentationFormat>
  <Paragraphs>83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Calibri Light</vt:lpstr>
      <vt:lpstr>Helvetica</vt:lpstr>
      <vt:lpstr>Rockwell</vt:lpstr>
      <vt:lpstr>Wingdings</vt:lpstr>
      <vt:lpstr>Atlas</vt:lpstr>
      <vt:lpstr>Presentación de PowerPoint</vt:lpstr>
      <vt:lpstr>EL TECNOLÓGICO NACIONAL DE MÉXICO   CONVOCA : </vt:lpstr>
      <vt:lpstr>CERTAMEN PROYECTOS INNOVATECNM</vt:lpstr>
      <vt:lpstr>BASES DE PARTICIPACIÓN  </vt:lpstr>
      <vt:lpstr>CATEGORIAS</vt:lpstr>
      <vt:lpstr>1. SECTOR AGROALIMENTARIO  Áreas de aplicación</vt:lpstr>
      <vt:lpstr>6. CAMBIO CLIMÁTICO  Áreas de aplicación</vt:lpstr>
      <vt:lpstr>LOS PROYECTOS DEBERÁN:</vt:lpstr>
      <vt:lpstr>ETAPAS DEL EVENTO</vt:lpstr>
      <vt:lpstr>LOS ASPECTOS A EVALUAR SON:</vt:lpstr>
      <vt:lpstr>FUENTES DE INFORMACIÓN</vt:lpstr>
      <vt:lpstr>MAYORES INFORMES E INSCRIPCIONES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Cristina Villicaña Tena</dc:creator>
  <cp:lastModifiedBy>ireri onchi espinosa</cp:lastModifiedBy>
  <cp:revision>14</cp:revision>
  <dcterms:created xsi:type="dcterms:W3CDTF">2023-03-23T14:33:15Z</dcterms:created>
  <dcterms:modified xsi:type="dcterms:W3CDTF">2024-04-09T07:09:32Z</dcterms:modified>
</cp:coreProperties>
</file>